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5"/>
  </p:notesMasterIdLst>
  <p:sldIdLst>
    <p:sldId id="885" r:id="rId2"/>
    <p:sldId id="889" r:id="rId3"/>
    <p:sldId id="890" r:id="rId4"/>
    <p:sldId id="891" r:id="rId5"/>
    <p:sldId id="892" r:id="rId6"/>
    <p:sldId id="893" r:id="rId7"/>
    <p:sldId id="930" r:id="rId8"/>
    <p:sldId id="931" r:id="rId9"/>
    <p:sldId id="894" r:id="rId10"/>
    <p:sldId id="895" r:id="rId11"/>
    <p:sldId id="896" r:id="rId12"/>
    <p:sldId id="897" r:id="rId13"/>
    <p:sldId id="898" r:id="rId14"/>
    <p:sldId id="899" r:id="rId15"/>
    <p:sldId id="900" r:id="rId16"/>
    <p:sldId id="901" r:id="rId17"/>
    <p:sldId id="902" r:id="rId18"/>
    <p:sldId id="903" r:id="rId19"/>
    <p:sldId id="904" r:id="rId20"/>
    <p:sldId id="905" r:id="rId21"/>
    <p:sldId id="906" r:id="rId22"/>
    <p:sldId id="907" r:id="rId23"/>
    <p:sldId id="908" r:id="rId24"/>
  </p:sldIdLst>
  <p:sldSz cx="12192000" cy="6858000"/>
  <p:notesSz cx="6858000" cy="9144000"/>
  <p:embeddedFontLst>
    <p:embeddedFont>
      <p:font typeface="Proxima Nova Extrabold" panose="020B0604020202020204" charset="0"/>
      <p:bold r:id="rId26"/>
      <p:italic r:id="rId27"/>
      <p:boldItalic r:id="rId28"/>
    </p:embeddedFont>
    <p:embeddedFont>
      <p:font typeface="Proxima Nova Rg" panose="02000506030000020004" charset="0"/>
      <p:regular r:id="rId29"/>
      <p:bold r:id="rId30"/>
      <p:italic r:id="rId31"/>
      <p:boldItalic r:id="rId32"/>
    </p:embeddedFont>
    <p:embeddedFont>
      <p:font typeface="Futura PT Light" panose="020B0604020202020204" charset="-52"/>
      <p:regular r:id="rId33"/>
    </p:embeddedFont>
    <p:embeddedFont>
      <p:font typeface="Proxima Nova Semibold" panose="020B0604020202020204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Futura PT Book" panose="020B0604020202020204" charset="-52"/>
      <p:regular r:id="rId4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7197" userDrawn="1">
          <p15:clr>
            <a:srgbClr val="A4A3A4"/>
          </p15:clr>
        </p15:guide>
        <p15:guide id="2" orient="horz" pos="527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orient="horz" pos="3838" userDrawn="1">
          <p15:clr>
            <a:srgbClr val="A4A3A4"/>
          </p15:clr>
        </p15:guide>
        <p15:guide id="5" orient="horz" pos="34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4F40"/>
    <a:srgbClr val="AFABAB"/>
    <a:srgbClr val="E44F41"/>
    <a:srgbClr val="EFECE7"/>
    <a:srgbClr val="DFD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50"/>
    <p:restoredTop sz="94694"/>
  </p:normalViewPr>
  <p:slideViewPr>
    <p:cSldViewPr snapToGrid="0">
      <p:cViewPr>
        <p:scale>
          <a:sx n="165" d="100"/>
          <a:sy n="165" d="100"/>
        </p:scale>
        <p:origin x="-186" y="-72"/>
      </p:cViewPr>
      <p:guideLst>
        <p:guide orient="horz" pos="527"/>
        <p:guide orient="horz" pos="3838"/>
        <p:guide orient="horz" pos="3430"/>
        <p:guide pos="7197"/>
        <p:guide pos="4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98ACC3-77CD-FD40-AD9F-0167B0F756C3}" type="datetimeFigureOut">
              <a:rPr lang="ru-RU" smtClean="0"/>
              <a:t>22.09.2023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455A-9653-BD42-A974-E6BF3252B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6720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50511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1904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21559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0810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55409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04189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20808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80377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0587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34013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57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9923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9225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3559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5918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1456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380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7329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32304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9455A-9653-BD42-A974-E6BF3252B63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405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лектором"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8763AE2D-0EBC-3CEB-BDD3-5B9DC7B60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414263" y="2481744"/>
            <a:ext cx="1894513" cy="18945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0A660FA-8669-E9E6-BD3C-3489907CC001}"/>
              </a:ext>
            </a:extLst>
          </p:cNvPr>
          <p:cNvSpPr txBox="1"/>
          <p:nvPr userDrawn="1"/>
        </p:nvSpPr>
        <p:spPr>
          <a:xfrm>
            <a:off x="3720158" y="3259723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latin typeface="Proxima Nova Extrabold" panose="02000506030000020004" pitchFamily="2" charset="0"/>
              </a:rPr>
              <a:t>Ваше фото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xmlns="" id="{E3E918CC-D851-FD23-7983-38C28AD873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67590" y="2829675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Александр Силантьев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:a16="http://schemas.microsoft.com/office/drawing/2014/main" xmlns="" id="{A086E403-F16D-6ADB-8BE8-412C9553A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67590" y="3209439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rgbClr val="E44F4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Преподаватель МИЭТ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:a16="http://schemas.microsoft.com/office/drawing/2014/main" xmlns="" id="{12A45A41-4BD6-907A-3133-9DB49D1621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590" y="3785443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ru-RU" dirty="0"/>
              <a:t>Информация из биографии</a:t>
            </a:r>
          </a:p>
        </p:txBody>
      </p:sp>
    </p:spTree>
    <p:extLst>
      <p:ext uri="{BB962C8B-B14F-4D97-AF65-F5344CB8AC3E}">
        <p14:creationId xmlns:p14="http://schemas.microsoft.com/office/powerpoint/2010/main" val="379658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Текст 78">
            <a:extLst>
              <a:ext uri="{FF2B5EF4-FFF2-40B4-BE49-F238E27FC236}">
                <a16:creationId xmlns:a16="http://schemas.microsoft.com/office/drawing/2014/main" xmlns="" id="{4DD06F7F-91E2-03C5-5C24-E7B3A146D0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564" y="747540"/>
            <a:ext cx="7176305" cy="3237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2800" b="0" i="0">
                <a:solidFill>
                  <a:schemeClr val="tx1"/>
                </a:solidFill>
                <a:latin typeface="PROXIMA NOVA EXTRABOLD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dirty="0"/>
              <a:t>ЗАГОЛОВОК СЛАЙДА</a:t>
            </a:r>
            <a:endParaRPr lang="en-GB" dirty="0"/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xmlns="" id="{65EF0A71-B3EE-BE4A-B1F7-EC2B93DD9D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000" y="1739414"/>
            <a:ext cx="7176305" cy="43710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i="0">
                <a:latin typeface="Proxima Nova Rg" panose="02000506030000020004" pitchFamily="2" charset="0"/>
              </a:defRPr>
            </a:lvl1pPr>
          </a:lstStyle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urna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350" dirty="0">
              <a:latin typeface="Futura PT Light"/>
            </a:endParaRPr>
          </a:p>
          <a:p>
            <a:pPr lvl="0"/>
            <a:endParaRPr lang="ru-RU" dirty="0"/>
          </a:p>
        </p:txBody>
      </p:sp>
      <p:pic>
        <p:nvPicPr>
          <p:cNvPr id="37" name="Рисунок 36">
            <a:extLst>
              <a:ext uri="{FF2B5EF4-FFF2-40B4-BE49-F238E27FC236}">
                <a16:creationId xmlns:a16="http://schemas.microsoft.com/office/drawing/2014/main" xmlns="" id="{A5A9F5FD-B795-408B-D413-5C011A85F9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535" r="66364"/>
          <a:stretch/>
        </p:blipFill>
        <p:spPr>
          <a:xfrm>
            <a:off x="8422511" y="0"/>
            <a:ext cx="3769489" cy="6858000"/>
          </a:xfrm>
          <a:prstGeom prst="rect">
            <a:avLst/>
          </a:prstGeom>
          <a:effectLst>
            <a:innerShdw blurRad="1270000" dist="346633" dir="6310269">
              <a:prstClr val="black">
                <a:alpha val="80178"/>
              </a:prstClr>
            </a:innerShdw>
          </a:effectLst>
        </p:spPr>
      </p:pic>
      <p:sp>
        <p:nvSpPr>
          <p:cNvPr id="3" name="Текст 78">
            <a:extLst>
              <a:ext uri="{FF2B5EF4-FFF2-40B4-BE49-F238E27FC236}">
                <a16:creationId xmlns:a16="http://schemas.microsoft.com/office/drawing/2014/main" xmlns="" id="{C9364522-895D-1BC9-9117-8CF5E8A25F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714" y="471363"/>
            <a:ext cx="7165155" cy="16979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 b="0" i="0">
                <a:solidFill>
                  <a:srgbClr val="AFABAB"/>
                </a:solidFill>
                <a:latin typeface="Proxima Nova Rg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ЩЕЛКНИТЕ, ЧТОБЫ ОТРЕДАКТИРОВАТЬ ТЕКСТ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79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32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78">
            <a:extLst>
              <a:ext uri="{FF2B5EF4-FFF2-40B4-BE49-F238E27FC236}">
                <a16:creationId xmlns:a16="http://schemas.microsoft.com/office/drawing/2014/main" xmlns="" id="{38E76390-35AC-4FE3-D2EE-08F0E6B51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714" y="471363"/>
            <a:ext cx="10047869" cy="16979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 b="0" i="0">
                <a:solidFill>
                  <a:srgbClr val="AFABAB"/>
                </a:solidFill>
                <a:latin typeface="Proxima Nova Rg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ЩЕЛКНИТЕ, ЧТОБЫ ОТРЕДАКТИРОВАТЬ ТЕКСТ</a:t>
            </a:r>
            <a:endParaRPr lang="en-GB" dirty="0"/>
          </a:p>
        </p:txBody>
      </p:sp>
      <p:sp>
        <p:nvSpPr>
          <p:cNvPr id="5" name="Текст 78">
            <a:extLst>
              <a:ext uri="{FF2B5EF4-FFF2-40B4-BE49-F238E27FC236}">
                <a16:creationId xmlns:a16="http://schemas.microsoft.com/office/drawing/2014/main" xmlns="" id="{BF5A557E-C10A-F408-AF40-E3FA90BAD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564" y="747540"/>
            <a:ext cx="10059020" cy="3237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2800" b="0" i="0">
                <a:solidFill>
                  <a:schemeClr val="tx1"/>
                </a:solidFill>
                <a:latin typeface="PROXIMA NOVA EXTRABOLD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dirty="0"/>
              <a:t>ЗАГОЛОВОК СЛАЙДА</a:t>
            </a:r>
            <a:endParaRPr lang="en-GB" dirty="0"/>
          </a:p>
        </p:txBody>
      </p:sp>
      <p:sp>
        <p:nvSpPr>
          <p:cNvPr id="6" name="Текст 28">
            <a:extLst>
              <a:ext uri="{FF2B5EF4-FFF2-40B4-BE49-F238E27FC236}">
                <a16:creationId xmlns:a16="http://schemas.microsoft.com/office/drawing/2014/main" xmlns="" id="{67090BD0-28DA-51EF-3A36-2CBA796A63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000" y="1739414"/>
            <a:ext cx="10059020" cy="35685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i="0">
                <a:latin typeface="Proxima Nova Rg" panose="02000506030000020004" pitchFamily="2" charset="0"/>
              </a:defRPr>
            </a:lvl1pPr>
          </a:lstStyle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urna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350" dirty="0">
              <a:latin typeface="Futura PT Light"/>
            </a:endParaRPr>
          </a:p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9619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702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49" r:id="rId2"/>
    <p:sldLayoutId id="2147483660" r:id="rId3"/>
    <p:sldLayoutId id="214748365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ru-RU" dirty="0"/>
              <a:t>Формат описания чисел </a:t>
            </a:r>
            <a:r>
              <a:rPr lang="en-US" dirty="0"/>
              <a:t>Verilog HDL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BA8F1FA5-FE3A-457A-998D-B2252EF2B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9222"/>
            <a:ext cx="12192000" cy="349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26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Битовые логические операции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7DECC60D-FC3C-4551-B4B9-0817E3229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987" y="1252537"/>
            <a:ext cx="10868025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07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</a:t>
            </a:r>
            <a:r>
              <a:rPr lang="ru-RU" dirty="0" err="1"/>
              <a:t>Булевые</a:t>
            </a:r>
            <a:r>
              <a:rPr lang="ru-RU" dirty="0"/>
              <a:t> логические операции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64D6D948-C9CD-436D-888D-15332049E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5" y="1247775"/>
            <a:ext cx="1102995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93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Операции свертки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5AECD40C-79EF-4D43-BB9D-79E8B067E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42" y="1375947"/>
            <a:ext cx="8791575" cy="42481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6F261AAC-2A75-4AD0-B71A-178391686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42" y="1528347"/>
            <a:ext cx="879157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456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Мультиплексор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6802E55F-B0D3-47D3-AE0C-A029663F1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" y="1071562"/>
            <a:ext cx="12163425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33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Операции сравнения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C3BC6770-2399-4C54-8A0C-D67E70FFC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80" y="1233660"/>
            <a:ext cx="741045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655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Тип </a:t>
            </a:r>
            <a:r>
              <a:rPr lang="en-US" dirty="0"/>
              <a:t>reg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E4221541-5455-4707-9DDE-20A1D1F56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1267"/>
            <a:ext cx="12192000" cy="457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50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Тип </a:t>
            </a:r>
            <a:r>
              <a:rPr lang="en-US" dirty="0"/>
              <a:t>reg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671DA728-FD71-4009-B834-DA169DC0E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06" y="1437165"/>
            <a:ext cx="9953625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500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Блок </a:t>
            </a:r>
            <a:r>
              <a:rPr lang="en-US" dirty="0"/>
              <a:t>always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6D48F524-53E0-4106-8DCF-3C41DCC04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703" y="1377472"/>
            <a:ext cx="8448675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31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Блок </a:t>
            </a:r>
            <a:r>
              <a:rPr lang="en-US" dirty="0"/>
              <a:t>always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140DE37A-3188-4446-A7C1-FAD88A3692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30" y="1724025"/>
            <a:ext cx="1038225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01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Блок </a:t>
            </a:r>
            <a:r>
              <a:rPr lang="en-US" dirty="0"/>
              <a:t>always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B7A19E41-3E62-4EDD-81D2-18A990846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2" y="2053746"/>
            <a:ext cx="10448925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06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ru-RU" dirty="0"/>
              <a:t>Манипуляции с битами </a:t>
            </a:r>
            <a:r>
              <a:rPr lang="en-US" dirty="0"/>
              <a:t>Verilog HDL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6C4A0B6D-51EE-4075-994D-0AF79F7D9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8656"/>
            <a:ext cx="12192000" cy="483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36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</a:t>
            </a:r>
            <a:r>
              <a:rPr lang="en-US" dirty="0"/>
              <a:t>If-else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30081F7D-B355-4AB1-88FD-C56DF08FD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453" y="1771650"/>
            <a:ext cx="964882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8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</a:t>
            </a:r>
            <a:r>
              <a:rPr lang="en-US" dirty="0"/>
              <a:t>Case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21F7A263-8C85-4C52-8C50-2AF3102CA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299" y="1288510"/>
            <a:ext cx="923925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985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Иерархия модулей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F84955DD-D4C7-44AA-A648-D1EDDDF1C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26" y="1338435"/>
            <a:ext cx="10591800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554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Иерархия модулей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7FF373DC-06E2-49EE-95E1-1C33B425D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3629"/>
            <a:ext cx="12192000" cy="494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849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ru-RU" dirty="0"/>
              <a:t>Манипуляции с битами </a:t>
            </a:r>
            <a:r>
              <a:rPr lang="en-US" dirty="0"/>
              <a:t>Verilog HDL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85CFFA92-5F80-42BF-A29C-D2F3E63D3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9079"/>
            <a:ext cx="12192000" cy="449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38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ru-RU" dirty="0"/>
              <a:t>Манипуляции с битами </a:t>
            </a:r>
            <a:r>
              <a:rPr lang="en-US" dirty="0"/>
              <a:t>Verilog HDL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46CE5A63-9A8F-4E9D-87AD-E8D001C4B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1782"/>
            <a:ext cx="12192000" cy="446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42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ru-RU" dirty="0"/>
              <a:t>Манипуляции с битами </a:t>
            </a:r>
            <a:r>
              <a:rPr lang="en-US" dirty="0"/>
              <a:t>Verilog HDL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2CDF7C7A-3F4D-4E25-A56D-24BDD5F2F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4580"/>
            <a:ext cx="12192000" cy="458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288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Сложение и вычитание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4C4FB22C-B638-4439-B0DC-39E0E18C8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8104"/>
            <a:ext cx="12192000" cy="446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37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Операции над знаковыми данными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3E7F1468-EA6C-48DA-998A-30251C89C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7898"/>
            <a:ext cx="12192000" cy="376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35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Умножение и деление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6AD67B83-9AB5-4CDB-ADBC-16137885A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77" y="1361568"/>
            <a:ext cx="12192000" cy="495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417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8C99CAF-E8BB-405F-AEAF-78901F32B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926" y="747540"/>
            <a:ext cx="10107658" cy="323775"/>
          </a:xfrm>
        </p:spPr>
        <p:txBody>
          <a:bodyPr/>
          <a:lstStyle/>
          <a:p>
            <a:r>
              <a:rPr lang="en-US" dirty="0"/>
              <a:t>Verilog HDL</a:t>
            </a:r>
            <a:r>
              <a:rPr lang="ru-RU" dirty="0"/>
              <a:t>. Логические и арифметические сдвиги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9777F525-CD64-4A4F-BD89-FD43DB255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4433"/>
            <a:ext cx="12192000" cy="486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36707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6382</TotalTime>
  <Words>140</Words>
  <Application>Microsoft Office PowerPoint</Application>
  <PresentationFormat>Произвольный</PresentationFormat>
  <Paragraphs>43</Paragraphs>
  <Slides>23</Slides>
  <Notes>20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32" baseType="lpstr">
      <vt:lpstr>Arial</vt:lpstr>
      <vt:lpstr>Proxima Nova Extrabold</vt:lpstr>
      <vt:lpstr>Proxima Nova Rg</vt:lpstr>
      <vt:lpstr>Wingdings</vt:lpstr>
      <vt:lpstr>Futura PT Light</vt:lpstr>
      <vt:lpstr>Proxima Nova Semibold</vt:lpstr>
      <vt:lpstr>Calibri</vt:lpstr>
      <vt:lpstr>Futura PT Book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root</cp:lastModifiedBy>
  <cp:revision>33</cp:revision>
  <dcterms:created xsi:type="dcterms:W3CDTF">2022-09-02T11:18:13Z</dcterms:created>
  <dcterms:modified xsi:type="dcterms:W3CDTF">2023-09-22T12:09:07Z</dcterms:modified>
</cp:coreProperties>
</file>

<file path=docProps/thumbnail.jpeg>
</file>